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562" r:id="rId5"/>
    <p:sldId id="563" r:id="rId6"/>
    <p:sldId id="565" r:id="rId7"/>
    <p:sldId id="618" r:id="rId8"/>
    <p:sldId id="619" r:id="rId9"/>
    <p:sldId id="567" r:id="rId10"/>
    <p:sldId id="622" r:id="rId11"/>
    <p:sldId id="623" r:id="rId12"/>
    <p:sldId id="569" r:id="rId13"/>
    <p:sldId id="570" r:id="rId14"/>
    <p:sldId id="568" r:id="rId15"/>
    <p:sldId id="627" r:id="rId16"/>
    <p:sldId id="628" r:id="rId17"/>
    <p:sldId id="631" r:id="rId18"/>
    <p:sldId id="63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4B12"/>
    <a:srgbClr val="0000FF"/>
    <a:srgbClr val="A5C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38" autoAdjust="0"/>
    <p:restoredTop sz="88582" autoAdjust="0"/>
  </p:normalViewPr>
  <p:slideViewPr>
    <p:cSldViewPr snapToGrid="0" snapToObjects="1">
      <p:cViewPr varScale="1">
        <p:scale>
          <a:sx n="76" d="100"/>
          <a:sy n="76" d="100"/>
        </p:scale>
        <p:origin x="120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-1962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B1D12-4DFE-EC4A-8EE5-182B7AC5DD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39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4C24F-18F0-D842-953B-3F32FC8B736A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46179-FEA4-694A-82EA-B0DF5DA00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446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46179-FEA4-694A-82EA-B0DF5DA0042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83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46179-FEA4-694A-82EA-B0DF5DA0042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33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46179-FEA4-694A-82EA-B0DF5DA0042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81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xsurco_PPT2_BET012-0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717157"/>
            <a:ext cx="7666321" cy="11656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170539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4B1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047C-CBF8-AD4B-B17B-CA66FD699F66}" type="datetime1">
              <a:rPr lang="en-US" smtClean="0"/>
              <a:pPr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849B-D13C-5948-A396-66C45961A4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998D5-94D8-074C-B0D3-A17492303491}" type="datetime1">
              <a:rPr lang="en-US" smtClean="0"/>
              <a:pPr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849B-D13C-5948-A396-66C45961A4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CB583-609E-7A46-A0E2-331558D2A136}" type="datetime1">
              <a:rPr lang="en-US" smtClean="0"/>
              <a:pPr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849B-D13C-5948-A396-66C45961A4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4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4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5396-E433-234C-8FCE-7626A82467F8}" type="datetime1">
              <a:rPr lang="en-US" smtClean="0"/>
              <a:pPr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849B-D13C-5948-A396-66C45961A4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3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36347-B249-2542-9524-9DE3CEA57D04}" type="datetime1">
              <a:rPr lang="en-US" smtClean="0"/>
              <a:pPr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849B-D13C-5948-A396-66C45961A4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3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7557-3EAA-3646-A1D0-DF0230B1EA26}" type="datetime1">
              <a:rPr lang="en-US" smtClean="0"/>
              <a:pPr/>
              <a:t>3/15/2019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849B-D13C-5948-A396-66C45961A4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1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5EE2-592E-6C4E-A82D-FEE5C177C06C}" type="datetime1">
              <a:rPr lang="en-US" smtClean="0"/>
              <a:pPr/>
              <a:t>3/15/2019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849B-D13C-5948-A396-66C45961A4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C1472-6AE1-DC42-B44B-3841899D215F}" type="datetime1">
              <a:rPr lang="en-US" smtClean="0"/>
              <a:pPr/>
              <a:t>3/15/2019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849B-D13C-5948-A396-66C45961A4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0DDB-3A9E-D347-BF38-958F9483E40E}" type="datetime1">
              <a:rPr lang="en-US" smtClean="0"/>
              <a:pPr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849B-D13C-5948-A396-66C45961A4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7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E6DD6-DB16-A841-81B1-B726EE44B49C}" type="datetime1">
              <a:rPr lang="en-US" smtClean="0"/>
              <a:pPr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849B-D13C-5948-A396-66C45961A4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xsurco_PPT_BET012-01.jp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3203"/>
            <a:ext cx="81792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742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F9EB2-4AD4-BF47-B807-F5777EDA1687}" type="datetime1">
              <a:rPr lang="en-US" smtClean="0"/>
              <a:pPr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9377" y="6356350"/>
            <a:ext cx="51905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2578" y="6356350"/>
            <a:ext cx="324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C849B-D13C-5948-A396-66C45961A4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79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A5C2D0"/>
        </a:buClr>
        <a:buFont typeface="Wingdings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A5C2D0"/>
        </a:buClr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A5C2D0"/>
        </a:buClr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A5C2D0"/>
        </a:buClr>
        <a:buFont typeface="Arial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A5C2D0"/>
        </a:buClr>
        <a:buFont typeface="Arial"/>
        <a:buChar char="»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8.wav"/><Relationship Id="rId7" Type="http://schemas.openxmlformats.org/officeDocument/2006/relationships/image" Target="../media/image6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openxmlformats.org/officeDocument/2006/relationships/image" Target="../media/image15.JP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openxmlformats.org/officeDocument/2006/relationships/image" Target="../media/image18.jpg"/><Relationship Id="rId5" Type="http://schemas.openxmlformats.org/officeDocument/2006/relationships/image" Target="../media/image6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jpg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jpg"/><Relationship Id="rId2" Type="http://schemas.microsoft.com/office/2007/relationships/media" Target="../media/media10.wav"/><Relationship Id="rId1" Type="http://schemas.openxmlformats.org/officeDocument/2006/relationships/audio" Target="NULL" TargetMode="External"/><Relationship Id="rId6" Type="http://schemas.openxmlformats.org/officeDocument/2006/relationships/image" Target="../media/image24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2.wav"/><Relationship Id="rId2" Type="http://schemas.microsoft.com/office/2007/relationships/media" Target="../media/media11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170539"/>
            <a:ext cx="7868094" cy="2953814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Skin Recovery Device Training</a:t>
            </a:r>
          </a:p>
          <a:p>
            <a:pPr algn="r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FOR CADAVERIC USE ONLY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141" y="1815935"/>
            <a:ext cx="7386452" cy="84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ection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0"/>
                  <p14:fade in="250"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3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Hand Piece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97" t="12333" r="19666" b="15780"/>
          <a:stretch/>
        </p:blipFill>
        <p:spPr bwMode="auto">
          <a:xfrm>
            <a:off x="1489407" y="1580849"/>
            <a:ext cx="5916107" cy="4629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77786" y="1552353"/>
            <a:ext cx="1733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Activation Button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10890" y="2186117"/>
            <a:ext cx="1733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Activation Lever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66884" y="5429173"/>
            <a:ext cx="978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Handle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62177" y="5798505"/>
            <a:ext cx="1733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Locking Nut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3025" y="5581055"/>
            <a:ext cx="102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Pinion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5302" y="3811883"/>
            <a:ext cx="116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Locking Knob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2578" y="1537381"/>
            <a:ext cx="1499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Power Cord with Protective Cap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414130" y="1921200"/>
            <a:ext cx="2166778" cy="1022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1" idx="1"/>
          </p:cNvCxnSpPr>
          <p:nvPr/>
        </p:nvCxnSpPr>
        <p:spPr>
          <a:xfrm flipH="1">
            <a:off x="5011484" y="1875519"/>
            <a:ext cx="666302" cy="4594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036834" y="2509283"/>
            <a:ext cx="3374058" cy="90471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" idx="1"/>
          </p:cNvCxnSpPr>
          <p:nvPr/>
        </p:nvCxnSpPr>
        <p:spPr>
          <a:xfrm flipH="1" flipV="1">
            <a:off x="4086451" y="3987209"/>
            <a:ext cx="2080433" cy="16266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329071" y="4135048"/>
            <a:ext cx="1414129" cy="7133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3046231" y="5405607"/>
            <a:ext cx="143536" cy="3928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1067788" y="5759355"/>
            <a:ext cx="1239477" cy="31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342441"/>
            <a:ext cx="2604977" cy="29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9880" y="4696047"/>
            <a:ext cx="304800" cy="3048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19453923">
            <a:off x="2960706" y="1568609"/>
            <a:ext cx="1745141" cy="1235015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18100558">
            <a:off x="1877514" y="4778055"/>
            <a:ext cx="1745141" cy="1235015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ction 35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8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9880" y="539556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6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Disposable Blades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342441"/>
            <a:ext cx="2604977" cy="29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3999" y="2097831"/>
            <a:ext cx="1674109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Note: Always check the sterile blade package integrity and expiration dates before use.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459" y="4759592"/>
            <a:ext cx="1674109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Sterile, Single Use</a:t>
            </a:r>
          </a:p>
        </p:txBody>
      </p:sp>
      <p:pic>
        <p:nvPicPr>
          <p:cNvPr id="4" name="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8" end="14718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6926" y="6099580"/>
            <a:ext cx="304800" cy="30480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B8C0C25-0C1E-4037-A62A-914E85EC9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 rot="5400000">
            <a:off x="1705987" y="2339181"/>
            <a:ext cx="4064000" cy="3048000"/>
          </a:xfrm>
        </p:spPr>
      </p:pic>
      <p:pic>
        <p:nvPicPr>
          <p:cNvPr id="12" name="Picture 11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FA85DB71-80BE-403C-953C-DD0AE452F4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080406" y="2339181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6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Disposable Blades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57200" y="2517310"/>
            <a:ext cx="4038600" cy="2691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342441"/>
            <a:ext cx="2604977" cy="29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648200" y="2517310"/>
            <a:ext cx="4038600" cy="2691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Uploaded By : ocal Date : 06/26/2012 License Type: Public Domai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2578" y="4229837"/>
            <a:ext cx="776016" cy="776016"/>
          </a:xfrm>
          <a:prstGeom prst="rect">
            <a:avLst/>
          </a:prstGeom>
        </p:spPr>
      </p:pic>
      <p:pic>
        <p:nvPicPr>
          <p:cNvPr id="16" name="Picture 15" descr="Uploaded By : ocal Date : 06/26/2012 License Type: Public Domai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3734" y="4229837"/>
            <a:ext cx="776016" cy="776016"/>
          </a:xfrm>
          <a:prstGeom prst="rect">
            <a:avLst/>
          </a:prstGeom>
        </p:spPr>
      </p:pic>
      <p:pic>
        <p:nvPicPr>
          <p:cNvPr id="3" name="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44" end="8362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5829556"/>
            <a:ext cx="304800" cy="30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04780" y="1724872"/>
            <a:ext cx="6084046" cy="36933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Please note: this is best practice for handling the blade.</a:t>
            </a:r>
          </a:p>
        </p:txBody>
      </p:sp>
    </p:spTree>
    <p:extLst>
      <p:ext uri="{BB962C8B-B14F-4D97-AF65-F5344CB8AC3E}">
        <p14:creationId xmlns:p14="http://schemas.microsoft.com/office/powerpoint/2010/main" val="67455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Disposable Blades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342441"/>
            <a:ext cx="2604977" cy="29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648200" y="2517310"/>
            <a:ext cx="4038600" cy="2691742"/>
          </a:xfrm>
        </p:spPr>
      </p:pic>
      <p:pic>
        <p:nvPicPr>
          <p:cNvPr id="11" name="Content Placeholder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2517310"/>
            <a:ext cx="4038600" cy="2691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457200" y="2517310"/>
            <a:ext cx="4038600" cy="2691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Red + x = Failur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0194" y="4204526"/>
            <a:ext cx="951511" cy="951511"/>
          </a:xfrm>
          <a:prstGeom prst="rect">
            <a:avLst/>
          </a:prstGeom>
        </p:spPr>
      </p:pic>
      <p:pic>
        <p:nvPicPr>
          <p:cNvPr id="14" name="Picture 13" descr="Red + x = Failur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4895" y="4162248"/>
            <a:ext cx="951511" cy="951511"/>
          </a:xfrm>
          <a:prstGeom prst="rect">
            <a:avLst/>
          </a:prstGeom>
        </p:spPr>
      </p:pic>
      <p:pic>
        <p:nvPicPr>
          <p:cNvPr id="3" name="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2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84006" y="5743639"/>
            <a:ext cx="304800" cy="30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04780" y="1540206"/>
            <a:ext cx="6084046" cy="64633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Please note: it is not safe to handle the blade anywhere on the inside of the blade as shown here.</a:t>
            </a:r>
          </a:p>
        </p:txBody>
      </p:sp>
    </p:spTree>
    <p:extLst>
      <p:ext uri="{BB962C8B-B14F-4D97-AF65-F5344CB8AC3E}">
        <p14:creationId xmlns:p14="http://schemas.microsoft.com/office/powerpoint/2010/main" val="69054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Operator &amp; Circulator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260921"/>
            <a:ext cx="4040188" cy="63976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Operator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5" y="1268101"/>
            <a:ext cx="4041775" cy="63976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Circulator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342441"/>
            <a:ext cx="2604977" cy="29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Content Placeholder 18"/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4727616" y="2006649"/>
            <a:ext cx="4041775" cy="2693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Content Placeholder 20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457200" y="2007706"/>
            <a:ext cx="4040188" cy="26928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4727616" y="4930253"/>
            <a:ext cx="40860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When the term "circulator" is used this refers to the technician who is not scrubbed in and is providing support within the recovery room.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6911" y="4865113"/>
            <a:ext cx="41404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When the term "sterile operator" is used this refers to the technician who has followed protocols for scrubbing, gowning and gloving and is practicing sterile technique.</a:t>
            </a:r>
          </a:p>
        </p:txBody>
      </p:sp>
      <p:pic>
        <p:nvPicPr>
          <p:cNvPr id="3" name="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67" end="8116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68376" y="6037641"/>
            <a:ext cx="304800" cy="304800"/>
          </a:xfrm>
          <a:prstGeom prst="rect">
            <a:avLst/>
          </a:prstGeom>
        </p:spPr>
      </p:pic>
      <p:pic>
        <p:nvPicPr>
          <p:cNvPr id="5" name="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7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8836" y="59781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9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61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Need to get a hold of us?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Phone: 1-800-243-6049 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1800" dirty="0"/>
              <a:t>Press the number below for the following departments: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1 – Sales &amp; Clinical Support</a:t>
            </a:r>
          </a:p>
          <a:p>
            <a:pPr marL="0" indent="0">
              <a:buNone/>
            </a:pPr>
            <a:r>
              <a:rPr lang="en-US" sz="1800" dirty="0"/>
              <a:t>2 – Marketing &amp; Product Inquiries</a:t>
            </a:r>
          </a:p>
          <a:p>
            <a:pPr marL="400050" lvl="1" indent="-400050">
              <a:buNone/>
            </a:pPr>
            <a:r>
              <a:rPr lang="en-US" dirty="0"/>
              <a:t>4 – Customer Service or to Report a Quality Concern</a:t>
            </a:r>
          </a:p>
          <a:p>
            <a:pPr marL="0" indent="0">
              <a:buNone/>
            </a:pPr>
            <a:r>
              <a:rPr lang="en-US" sz="1800" dirty="0"/>
              <a:t>5 – Technical Services</a:t>
            </a:r>
          </a:p>
          <a:p>
            <a:pPr marL="0" indent="0">
              <a:buNone/>
            </a:pPr>
            <a:r>
              <a:rPr lang="en-US" sz="1800" dirty="0"/>
              <a:t>6 – Quality Department</a:t>
            </a:r>
          </a:p>
          <a:p>
            <a:pPr marL="0" indent="0">
              <a:buNone/>
            </a:pPr>
            <a:r>
              <a:rPr lang="en-US" sz="1800" dirty="0"/>
              <a:t>7 – Accounting Department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20882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Website: </a:t>
            </a:r>
            <a:r>
              <a:rPr lang="en-US" dirty="0"/>
              <a:t>www.exsurco.com</a:t>
            </a:r>
          </a:p>
          <a:p>
            <a:endParaRPr lang="en-US" u="sng" dirty="0"/>
          </a:p>
          <a:p>
            <a:pPr marL="0" indent="0">
              <a:buNone/>
            </a:pPr>
            <a:r>
              <a:rPr lang="en-US" b="1" dirty="0"/>
              <a:t>Emails:</a:t>
            </a:r>
          </a:p>
          <a:p>
            <a:pPr>
              <a:lnSpc>
                <a:spcPct val="150000"/>
              </a:lnSpc>
            </a:pPr>
            <a:r>
              <a:rPr lang="en-US" dirty="0"/>
              <a:t>Sales: sales@exsurco.com</a:t>
            </a:r>
          </a:p>
          <a:p>
            <a:pPr>
              <a:lnSpc>
                <a:spcPct val="150000"/>
              </a:lnSpc>
            </a:pPr>
            <a:r>
              <a:rPr lang="en-US" dirty="0"/>
              <a:t>Information: info@exsurco.com</a:t>
            </a:r>
          </a:p>
          <a:p>
            <a:pPr>
              <a:lnSpc>
                <a:spcPct val="150000"/>
              </a:lnSpc>
            </a:pPr>
            <a:r>
              <a:rPr lang="en-US" dirty="0"/>
              <a:t>Support: support@exsurco.com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342441"/>
            <a:ext cx="2604977" cy="29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ection contact inf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0179" y="5540529"/>
            <a:ext cx="304800" cy="304800"/>
          </a:xfrm>
          <a:prstGeom prst="rect">
            <a:avLst/>
          </a:prstGeom>
        </p:spPr>
      </p:pic>
      <p:pic>
        <p:nvPicPr>
          <p:cNvPr id="6" name="section contact info ad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0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2447" y="546485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3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23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2313" y="3587502"/>
            <a:ext cx="7772400" cy="1362075"/>
          </a:xfrm>
        </p:spPr>
        <p:txBody>
          <a:bodyPr/>
          <a:lstStyle/>
          <a:p>
            <a:pPr algn="ctr"/>
            <a:r>
              <a:rPr lang="en-US" cap="none" dirty="0">
                <a:solidFill>
                  <a:schemeClr val="accent6">
                    <a:lumMod val="75000"/>
                  </a:schemeClr>
                </a:solidFill>
              </a:rPr>
              <a:t>Device Components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653" y="2089068"/>
            <a:ext cx="7386452" cy="84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" end="11812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9705" y="568227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6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Transportation Case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8009" y="1600200"/>
            <a:ext cx="5007981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342441"/>
            <a:ext cx="2604977" cy="29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4000" y="1752600"/>
            <a:ext cx="1505688" cy="20313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Keep this gray box, it will be used to return the unit after trial or for service.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759688" y="1879600"/>
            <a:ext cx="1402612" cy="647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759688" y="3783925"/>
            <a:ext cx="2005699" cy="1181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1606" y="570068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Complete Amalgatome MD System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342441"/>
            <a:ext cx="2604977" cy="29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2008" y="1600200"/>
            <a:ext cx="6799983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62212" y="2404327"/>
            <a:ext cx="1505688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Power Supply &amp; Cord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04429" y="1795711"/>
            <a:ext cx="279104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Sterilization Tray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53467" y="5048562"/>
            <a:ext cx="211852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Hand Piece and Head Assembly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65362" y="5458173"/>
            <a:ext cx="196153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Screw Driver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062177" y="4636893"/>
            <a:ext cx="1008378" cy="8140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29259" y="4808228"/>
            <a:ext cx="86668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Pin Driver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518645" y="4327546"/>
            <a:ext cx="400639" cy="5288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0474" y="574363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Power Supply &amp; Cord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9646" t="5357" r="3219" b="6164"/>
          <a:stretch/>
        </p:blipFill>
        <p:spPr>
          <a:xfrm>
            <a:off x="3062177" y="1881895"/>
            <a:ext cx="5439207" cy="3681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342441"/>
            <a:ext cx="2604977" cy="29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0188" y="2720422"/>
            <a:ext cx="2129339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Does not go into autoclave.</a:t>
            </a:r>
          </a:p>
        </p:txBody>
      </p:sp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4006" y="580036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9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Sterilization Tray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27414" y="2517310"/>
            <a:ext cx="4038600" cy="2691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848778" y="2517310"/>
            <a:ext cx="4038600" cy="2691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342441"/>
            <a:ext cx="2604977" cy="29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1" end="12076.479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1606" y="578659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2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Sterilization Tray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7085" t="34254" r="50846" b="5695"/>
          <a:stretch/>
        </p:blipFill>
        <p:spPr>
          <a:xfrm>
            <a:off x="457200" y="1681316"/>
            <a:ext cx="4532771" cy="4312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5203231" y="1574548"/>
            <a:ext cx="3808034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Ensure the blade locking ring is placed inside the tray with the screw heads facing upward.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342441"/>
            <a:ext cx="2604977" cy="29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67201" t="21494" r="23684" b="65361"/>
          <a:stretch/>
        </p:blipFill>
        <p:spPr>
          <a:xfrm>
            <a:off x="6234143" y="4015125"/>
            <a:ext cx="1746209" cy="1678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28" end="6600.479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4006" y="5737502"/>
            <a:ext cx="304800" cy="3048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504892" y="1866637"/>
            <a:ext cx="557285" cy="184062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437815" y="4324975"/>
            <a:ext cx="403854" cy="347588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609837" y="4107156"/>
            <a:ext cx="427544" cy="217819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0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Sterilization Tray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1873" y="1546947"/>
            <a:ext cx="7056022" cy="4702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342441"/>
            <a:ext cx="2604977" cy="29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91932" y="2190220"/>
            <a:ext cx="1505688" cy="34163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Note: as the power cord is wrapped around the outside of the tray, make sure not to apply too much tension at the corners of the tray.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82531" y="1837937"/>
            <a:ext cx="300867" cy="54699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149094" y="2050884"/>
            <a:ext cx="481781" cy="42589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25331" y="5396808"/>
            <a:ext cx="457200" cy="41946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512888" y="5442154"/>
            <a:ext cx="460150" cy="45425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" name="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776" y="589640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7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Head Assembly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2837" y="1431851"/>
            <a:ext cx="4876800" cy="487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36464" y="1421218"/>
            <a:ext cx="1733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Depth Adjustment Knob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890977" y="1658679"/>
            <a:ext cx="2445487" cy="10632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078667" y="1988286"/>
            <a:ext cx="866554" cy="1022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12114" y="1559717"/>
            <a:ext cx="1733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Housing Frame</a:t>
            </a:r>
          </a:p>
        </p:txBody>
      </p:sp>
      <p:cxnSp>
        <p:nvCxnSpPr>
          <p:cNvPr id="15" name="Straight Arrow Connector 14"/>
          <p:cNvCxnSpPr>
            <a:stCxn id="17" idx="3"/>
          </p:cNvCxnSpPr>
          <p:nvPr/>
        </p:nvCxnSpPr>
        <p:spPr>
          <a:xfrm flipV="1">
            <a:off x="2078667" y="4917559"/>
            <a:ext cx="780608" cy="4946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12114" y="5089083"/>
            <a:ext cx="866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Screw Hole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56088" y="4763774"/>
            <a:ext cx="1813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Blade Locking Ring w/ 3 Captive Screws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996764" y="5273749"/>
            <a:ext cx="111287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44186" y="4319641"/>
            <a:ext cx="21017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Depth Gauge Assembly</a:t>
            </a:r>
          </a:p>
        </p:txBody>
      </p:sp>
      <p:pic>
        <p:nvPicPr>
          <p:cNvPr id="2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342441"/>
            <a:ext cx="2604977" cy="29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82320" y="3019818"/>
            <a:ext cx="1719262" cy="120032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The head assembly is not to be disassembled.</a:t>
            </a:r>
          </a:p>
        </p:txBody>
      </p:sp>
      <p:pic>
        <p:nvPicPr>
          <p:cNvPr id="3" name="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4006" y="590319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nspiration">
      <a:maj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opy Template" ma:contentTypeID="0x010100BC51131179AC5642ADDE063D684EA6550099F34FCD7A885A4BAC109B9D44037ECD" ma:contentTypeVersion="6" ma:contentTypeDescription="" ma:contentTypeScope="" ma:versionID="14d3ac85485e7d3c7510e685ba392a6b">
  <xsd:schema xmlns:xsd="http://www.w3.org/2001/XMLSchema" xmlns:p="http://schemas.microsoft.com/office/2006/metadata/properties" xmlns:ns3="2dfafb28-632a-4302-a759-1ca0a5ddb84d" targetNamespace="http://schemas.microsoft.com/office/2006/metadata/properties" ma:root="true" ma:fieldsID="52a593cdefc71929cf7e7561ebc2e1ce" ns3:_="">
    <xsd:import namespace="2dfafb28-632a-4302-a759-1ca0a5ddb84d"/>
    <xsd:element name="properties">
      <xsd:complexType>
        <xsd:sequence>
          <xsd:element name="documentManagement">
            <xsd:complexType>
              <xsd:all>
                <xsd:element ref="ns3:Description0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2dfafb28-632a-4302-a759-1ca0a5ddb84d" elementFormDefault="qualified">
    <xsd:import namespace="http://schemas.microsoft.com/office/2006/documentManagement/types"/>
    <xsd:element name="Description0" ma:index="9" nillable="true" ma:displayName="Description" ma:default="" ma:description="Additional Information about the job" ma:internalName="Description0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8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Description0 xmlns="2dfafb28-632a-4302-a759-1ca0a5ddb84d" xsi:nil="true"/>
  </documentManagement>
</p:properties>
</file>

<file path=customXml/itemProps1.xml><?xml version="1.0" encoding="utf-8"?>
<ds:datastoreItem xmlns:ds="http://schemas.openxmlformats.org/officeDocument/2006/customXml" ds:itemID="{31D01CEE-2352-41FF-A0E4-84CA1CABEC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fafb28-632a-4302-a759-1ca0a5ddb84d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32572AD8-14D1-4970-AF9E-EEF19409A2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A70394-8614-429B-A302-CC362DD27589}">
  <ds:schemaRefs>
    <ds:schemaRef ds:uri="http://purl.org/dc/terms/"/>
    <ds:schemaRef ds:uri="2dfafb28-632a-4302-a759-1ca0a5ddb84d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1982</TotalTime>
  <Words>367</Words>
  <Application>Microsoft Office PowerPoint</Application>
  <PresentationFormat>On-screen Show (4:3)</PresentationFormat>
  <Paragraphs>67</Paragraphs>
  <Slides>15</Slides>
  <Notes>3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News Gothic MT</vt:lpstr>
      <vt:lpstr>Wingdings</vt:lpstr>
      <vt:lpstr>Office Theme</vt:lpstr>
      <vt:lpstr>PowerPoint Presentation</vt:lpstr>
      <vt:lpstr>Device Components </vt:lpstr>
      <vt:lpstr>Transportation Case</vt:lpstr>
      <vt:lpstr>Complete Amalgatome MD System</vt:lpstr>
      <vt:lpstr>Power Supply &amp; Cord</vt:lpstr>
      <vt:lpstr>Sterilization Tray</vt:lpstr>
      <vt:lpstr>Sterilization Tray</vt:lpstr>
      <vt:lpstr>Sterilization Tray</vt:lpstr>
      <vt:lpstr>Head Assembly</vt:lpstr>
      <vt:lpstr>Hand Piece</vt:lpstr>
      <vt:lpstr>Disposable Blades</vt:lpstr>
      <vt:lpstr>Disposable Blades</vt:lpstr>
      <vt:lpstr>Disposable Blades</vt:lpstr>
      <vt:lpstr>Operator &amp; Circulator</vt:lpstr>
      <vt:lpstr>Need to get a hold of us?</vt:lpstr>
    </vt:vector>
  </TitlesOfParts>
  <Company>Pathfinders Advertising and Marketing Group,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Jean-Paul Robertson</dc:creator>
  <cp:lastModifiedBy>Linda Sopko</cp:lastModifiedBy>
  <cp:revision>213</cp:revision>
  <dcterms:created xsi:type="dcterms:W3CDTF">2012-07-26T19:45:29Z</dcterms:created>
  <dcterms:modified xsi:type="dcterms:W3CDTF">2019-03-15T19:16:00Z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0x010100BC51131179AC5642ADDE063D684EA6550099F34FCD7A885A4BAC109B9D44037ECD</vt:lpwstr>
  </property>
</Properties>
</file>